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</p:sldMasterIdLst>
  <p:sldIdLst>
    <p:sldId id="256" r:id="rId3"/>
    <p:sldId id="258" r:id="rId4"/>
    <p:sldId id="275" r:id="rId5"/>
    <p:sldId id="276" r:id="rId6"/>
    <p:sldId id="277" r:id="rId7"/>
    <p:sldId id="259" r:id="rId8"/>
    <p:sldId id="260" r:id="rId9"/>
    <p:sldId id="261" r:id="rId10"/>
    <p:sldId id="262" r:id="rId11"/>
    <p:sldId id="263" r:id="rId12"/>
    <p:sldId id="278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378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vilnas\AdmVill\FinOtd\Shared\&#1048;&#1085;&#1092;&#1086;&#1088;&#1084;&#1072;&#1094;&#1080;&#1103;%20&#1076;&#1083;&#1103;%20&#1089;&#1072;&#1081;&#1090;&#1072;\2023%20&#1075;\&#1041;&#1102;&#1076;&#1078;&#1077;&#1090;%20&#1076;&#1083;&#1103;%20&#1075;&#1088;&#1072;&#1078;&#1076;&#1072;&#1085;\&#1057;&#1090;&#1088;&#1091;&#1082;&#1090;&#1091;&#1088;&#1072;%20&#1044;&#1086;&#1093;&#1086;&#1076;&#1086;&#107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7"/>
  <c:chart>
    <c:view3D>
      <c:rAngAx val="1"/>
    </c:view3D>
    <c:plotArea>
      <c:layout>
        <c:manualLayout>
          <c:layoutTarget val="inner"/>
          <c:xMode val="edge"/>
          <c:yMode val="edge"/>
          <c:x val="0.10794776206071589"/>
          <c:y val="2.6423064304461952E-2"/>
          <c:w val="0.6209000588913417"/>
          <c:h val="0.85646061820397512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Лист1!$B$6</c:f>
              <c:strCache>
                <c:ptCount val="1"/>
                <c:pt idx="0">
                  <c:v>Налоговые доходы, тыс. руб.</c:v>
                </c:pt>
              </c:strCache>
            </c:strRef>
          </c:tx>
          <c:cat>
            <c:strRef>
              <c:f>Лист1!$C$5:$E$5</c:f>
              <c:strCache>
                <c:ptCount val="3"/>
                <c:pt idx="0">
                  <c:v>2024 г.</c:v>
                </c:pt>
                <c:pt idx="1">
                  <c:v>2025 г.</c:v>
                </c:pt>
                <c:pt idx="2">
                  <c:v>2026 г.</c:v>
                </c:pt>
              </c:strCache>
            </c:strRef>
          </c:cat>
          <c:val>
            <c:numRef>
              <c:f>Лист1!$C$6:$E$6</c:f>
              <c:numCache>
                <c:formatCode>#,##0.0</c:formatCode>
                <c:ptCount val="3"/>
                <c:pt idx="0">
                  <c:v>448424.1</c:v>
                </c:pt>
                <c:pt idx="1">
                  <c:v>456679.7</c:v>
                </c:pt>
                <c:pt idx="2">
                  <c:v>466109.6</c:v>
                </c:pt>
              </c:numCache>
            </c:numRef>
          </c:val>
        </c:ser>
        <c:ser>
          <c:idx val="1"/>
          <c:order val="1"/>
          <c:tx>
            <c:strRef>
              <c:f>Лист1!$B$7</c:f>
              <c:strCache>
                <c:ptCount val="1"/>
                <c:pt idx="0">
                  <c:v>Неналоговые доходы, тыс руб.</c:v>
                </c:pt>
              </c:strCache>
            </c:strRef>
          </c:tx>
          <c:cat>
            <c:strRef>
              <c:f>Лист1!$C$5:$E$5</c:f>
              <c:strCache>
                <c:ptCount val="3"/>
                <c:pt idx="0">
                  <c:v>2024 г.</c:v>
                </c:pt>
                <c:pt idx="1">
                  <c:v>2025 г.</c:v>
                </c:pt>
                <c:pt idx="2">
                  <c:v>2026 г.</c:v>
                </c:pt>
              </c:strCache>
            </c:strRef>
          </c:cat>
          <c:val>
            <c:numRef>
              <c:f>Лист1!$C$7:$E$7</c:f>
              <c:numCache>
                <c:formatCode>#,##0.0</c:formatCode>
                <c:ptCount val="3"/>
                <c:pt idx="0">
                  <c:v>34305.4</c:v>
                </c:pt>
                <c:pt idx="1">
                  <c:v>34951.1</c:v>
                </c:pt>
                <c:pt idx="2">
                  <c:v>35622.300000000003</c:v>
                </c:pt>
              </c:numCache>
            </c:numRef>
          </c:val>
        </c:ser>
        <c:ser>
          <c:idx val="2"/>
          <c:order val="2"/>
          <c:tx>
            <c:strRef>
              <c:f>Лист1!$B$8</c:f>
              <c:strCache>
                <c:ptCount val="1"/>
                <c:pt idx="0">
                  <c:v>Безвозмездные поступления, тыс. руб.</c:v>
                </c:pt>
              </c:strCache>
            </c:strRef>
          </c:tx>
          <c:cat>
            <c:strRef>
              <c:f>Лист1!$C$5:$E$5</c:f>
              <c:strCache>
                <c:ptCount val="3"/>
                <c:pt idx="0">
                  <c:v>2024 г.</c:v>
                </c:pt>
                <c:pt idx="1">
                  <c:v>2025 г.</c:v>
                </c:pt>
                <c:pt idx="2">
                  <c:v>2026 г.</c:v>
                </c:pt>
              </c:strCache>
            </c:strRef>
          </c:cat>
          <c:val>
            <c:numRef>
              <c:f>Лист1!$C$8:$E$8</c:f>
              <c:numCache>
                <c:formatCode>#,##0.0</c:formatCode>
                <c:ptCount val="3"/>
                <c:pt idx="0">
                  <c:v>11696.54</c:v>
                </c:pt>
                <c:pt idx="1">
                  <c:v>9565.1400000000049</c:v>
                </c:pt>
                <c:pt idx="2">
                  <c:v>8307.0400000000009</c:v>
                </c:pt>
              </c:numCache>
            </c:numRef>
          </c:val>
        </c:ser>
        <c:shape val="cylinder"/>
        <c:axId val="158827648"/>
        <c:axId val="164419840"/>
        <c:axId val="0"/>
      </c:bar3DChart>
      <c:catAx>
        <c:axId val="158827648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>
                <a:solidFill>
                  <a:srgbClr val="FF9900"/>
                </a:solidFill>
              </a:defRPr>
            </a:pPr>
            <a:endParaRPr lang="ru-RU"/>
          </a:p>
        </c:txPr>
        <c:crossAx val="164419840"/>
        <c:crosses val="autoZero"/>
        <c:auto val="1"/>
        <c:lblAlgn val="ctr"/>
        <c:lblOffset val="100"/>
      </c:catAx>
      <c:valAx>
        <c:axId val="164419840"/>
        <c:scaling>
          <c:orientation val="minMax"/>
        </c:scaling>
        <c:axPos val="l"/>
        <c:majorGridlines/>
        <c:numFmt formatCode="#,##0.0" sourceLinked="1"/>
        <c:tickLblPos val="nextTo"/>
        <c:txPr>
          <a:bodyPr/>
          <a:lstStyle/>
          <a:p>
            <a:pPr>
              <a:defRPr sz="1400">
                <a:solidFill>
                  <a:srgbClr val="FF9900"/>
                </a:solidFill>
              </a:defRPr>
            </a:pPr>
            <a:endParaRPr lang="ru-RU"/>
          </a:p>
        </c:txPr>
        <c:crossAx val="1588276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219578236911721"/>
          <c:y val="0.2800431196100488"/>
          <c:w val="0.24674220878950182"/>
          <c:h val="0.41759203927634048"/>
        </c:manualLayout>
      </c:layout>
      <c:txPr>
        <a:bodyPr/>
        <a:lstStyle/>
        <a:p>
          <a:pPr>
            <a:defRPr sz="1400">
              <a:solidFill>
                <a:srgbClr val="FF9900"/>
              </a:solidFill>
            </a:defRPr>
          </a:pPr>
          <a:endParaRPr lang="ru-RU"/>
        </a:p>
      </c:txPr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EEBA1-0A6D-48C8-9D5F-E35B45D4B43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B22-8698-4605-A932-A1941544BD0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3108" y="785794"/>
            <a:ext cx="5105400" cy="139540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2">
                    <a:lumMod val="50000"/>
                  </a:schemeClr>
                </a:solidFill>
              </a:rPr>
              <a:t>Бюджет для граждан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5984" y="2500306"/>
            <a:ext cx="5254542" cy="22145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По проекту  Решения об утверждении бюджета Виллозского городского поселения на 2025 год и плановый период 2026-2027 годов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85728"/>
            <a:ext cx="8215370" cy="6286544"/>
          </a:xfrm>
        </p:spPr>
        <p:txBody>
          <a:bodyPr>
            <a:normAutofit/>
          </a:bodyPr>
          <a:lstStyle/>
          <a:p>
            <a:pPr algn="ctr"/>
            <a:r>
              <a:rPr lang="ru-RU" sz="29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Виллозское</a:t>
            </a: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городское поселение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C1138A08-0058-F1FC-B8E2-EFD95D782E6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38" t="19724" r="30243" b="2959"/>
          <a:stretch/>
        </p:blipFill>
        <p:spPr>
          <a:xfrm>
            <a:off x="285720" y="1285860"/>
            <a:ext cx="2786082" cy="3857652"/>
          </a:xfrm>
          <a:prstGeom prst="rect">
            <a:avLst/>
          </a:prstGeom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143240" y="832806"/>
            <a:ext cx="5643570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Виллозское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городское поселение – муниципальное образование на северо-востоке Ломоносовского муниципального района Ленинградской области с административным центром в городском поселке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Виллози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расположенное на границе с Санкт-Петербургом и входящее в соответствии с Региональными нормативами градостроительного проектирования Ленинградской области в зону А – зону интенсивной урбанизации.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На севере, западе и востоке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Виллозское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городское поселение граничит с городом федерального значения Санкт-Петербург: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 западной стороны к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Виллозскому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сельскому поселению примыкает муниципальное образование «город Красное Село»,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 восточной стороны к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Виллозскому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сельскому поселению примыкает муниципальное образование город Пушкин ,территория которого представлена преимущественно жилой застройкой (индивидуальной и многоквартирной), а также территорией государственного музея-заповедника «Царское Село»,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с северной стороны к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Виллозскому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сельскому поселению примыкает территория аэропорта Пулково, а также территории существующих и планируемых производственных зон.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На юго-востоке с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Лаголовским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сельским поселением Ломоносовского муниципального района Ленинградской области, на территории которого планируется строительство крупного жилого массива.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На юге с Гатчинским муниципальным районом Ленинградской области (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Веревским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сельским поселением и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Таицким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25000"/>
                  </a:schemeClr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городским поселением).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2">
                  <a:lumMod val="2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429264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На территории поселения расположены 14 населенных пунктов: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д.Аропаккузи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д.Вариксолово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д.Виллози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д.Кавелахта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д.Карвала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д.Малое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Карлино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д.Мурилово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д.Мюреля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д.Перекюля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д.Пикколово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д.Рассколово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д.Ретселя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д.Саксолово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200" dirty="0" err="1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пос.Новогорелово</a:t>
            </a:r>
            <a:r>
              <a:rPr lang="ru-RU" sz="12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200" dirty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85728"/>
            <a:ext cx="8215370" cy="6286544"/>
          </a:xfrm>
        </p:spPr>
        <p:txBody>
          <a:bodyPr>
            <a:normAutofit/>
          </a:bodyPr>
          <a:lstStyle/>
          <a:p>
            <a:pPr algn="ctr"/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Численность населения </a:t>
            </a:r>
          </a:p>
          <a:p>
            <a:pPr algn="ctr"/>
            <a:r>
              <a:rPr lang="ru-RU" sz="29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Виллозского</a:t>
            </a:r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 городского поселения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428860" y="3071810"/>
            <a:ext cx="5643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429264"/>
            <a:ext cx="78581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dirty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="" xmlns:a16="http://schemas.microsoft.com/office/drawing/2014/main" id="{F4A42ABB-1101-B533-E68C-4565860A70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35288328"/>
              </p:ext>
            </p:extLst>
          </p:nvPr>
        </p:nvGraphicFramePr>
        <p:xfrm>
          <a:off x="928662" y="2428868"/>
          <a:ext cx="7786740" cy="2428892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2034511">
                  <a:extLst>
                    <a:ext uri="{9D8B030D-6E8A-4147-A177-3AD203B41FA5}">
                      <a16:colId xmlns="" xmlns:a16="http://schemas.microsoft.com/office/drawing/2014/main" val="3710900580"/>
                    </a:ext>
                  </a:extLst>
                </a:gridCol>
                <a:gridCol w="1045395">
                  <a:extLst>
                    <a:ext uri="{9D8B030D-6E8A-4147-A177-3AD203B41FA5}">
                      <a16:colId xmlns="" xmlns:a16="http://schemas.microsoft.com/office/drawing/2014/main" val="2227430581"/>
                    </a:ext>
                  </a:extLst>
                </a:gridCol>
                <a:gridCol w="1045395">
                  <a:extLst>
                    <a:ext uri="{9D8B030D-6E8A-4147-A177-3AD203B41FA5}">
                      <a16:colId xmlns="" xmlns:a16="http://schemas.microsoft.com/office/drawing/2014/main" val="3818546874"/>
                    </a:ext>
                  </a:extLst>
                </a:gridCol>
                <a:gridCol w="1285000">
                  <a:extLst>
                    <a:ext uri="{9D8B030D-6E8A-4147-A177-3AD203B41FA5}">
                      <a16:colId xmlns="" xmlns:a16="http://schemas.microsoft.com/office/drawing/2014/main" val="918406729"/>
                    </a:ext>
                  </a:extLst>
                </a:gridCol>
                <a:gridCol w="1330193">
                  <a:extLst>
                    <a:ext uri="{9D8B030D-6E8A-4147-A177-3AD203B41FA5}">
                      <a16:colId xmlns="" xmlns:a16="http://schemas.microsoft.com/office/drawing/2014/main" val="3868614378"/>
                    </a:ext>
                  </a:extLst>
                </a:gridCol>
                <a:gridCol w="1046246">
                  <a:extLst>
                    <a:ext uri="{9D8B030D-6E8A-4147-A177-3AD203B41FA5}">
                      <a16:colId xmlns="" xmlns:a16="http://schemas.microsoft.com/office/drawing/2014/main" val="1943727955"/>
                    </a:ext>
                  </a:extLst>
                </a:gridCol>
              </a:tblGrid>
              <a:tr h="4669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</a:rPr>
                        <a:t>Год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</a:rPr>
                        <a:t>20</a:t>
                      </a:r>
                      <a:r>
                        <a:rPr lang="en-US" sz="1600" dirty="0">
                          <a:effectLst/>
                        </a:rPr>
                        <a:t>20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</a:rPr>
                        <a:t>202</a:t>
                      </a:r>
                      <a:r>
                        <a:rPr lang="en-US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</a:rPr>
                        <a:t>202</a:t>
                      </a:r>
                      <a:r>
                        <a:rPr lang="en-US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</a:rPr>
                        <a:t>202</a:t>
                      </a:r>
                      <a:r>
                        <a:rPr lang="en-US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</a:rPr>
                        <a:t>202</a:t>
                      </a:r>
                      <a:r>
                        <a:rPr lang="en-US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384702417"/>
                  </a:ext>
                </a:extLst>
              </a:tr>
              <a:tr h="1961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</a:rPr>
                        <a:t>Численность постоянно зарегистрированного населения, чел.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9 283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10 298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12 184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13 577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13 </a:t>
                      </a:r>
                      <a:r>
                        <a:rPr lang="en-US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758</a:t>
                      </a:r>
                      <a:endParaRPr lang="ru-RU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28836166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0BA816-727C-343C-D55B-F5AEB915BC7B}"/>
              </a:ext>
            </a:extLst>
          </p:cNvPr>
          <p:cNvSpPr txBox="1"/>
          <p:nvPr/>
        </p:nvSpPr>
        <p:spPr>
          <a:xfrm>
            <a:off x="1038936" y="3052308"/>
            <a:ext cx="4890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85728"/>
            <a:ext cx="8215370" cy="6286544"/>
          </a:xfrm>
        </p:spPr>
        <p:txBody>
          <a:bodyPr>
            <a:normAutofit/>
          </a:bodyPr>
          <a:lstStyle/>
          <a:p>
            <a:pPr algn="ctr"/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Основные понятия и термины</a:t>
            </a: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428860" y="3071810"/>
            <a:ext cx="5643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429264"/>
            <a:ext cx="78581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dirty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0BA816-727C-343C-D55B-F5AEB915BC7B}"/>
              </a:ext>
            </a:extLst>
          </p:cNvPr>
          <p:cNvSpPr txBox="1"/>
          <p:nvPr/>
        </p:nvSpPr>
        <p:spPr>
          <a:xfrm>
            <a:off x="1038936" y="3052308"/>
            <a:ext cx="4890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58" y="1571612"/>
            <a:ext cx="5357850" cy="714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Местный бюджет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— форма образования и расходования денежных средств, предназначенных для финансового обеспечения задач и функций местного самоуправления</a:t>
            </a:r>
            <a:endParaRPr lang="ru-RU" sz="1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42910" y="2428868"/>
            <a:ext cx="6286544" cy="114300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Органы местного самоуправления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 — это органы муниципального образования, создаваемые им для осуществления функций публичного управления на своей территории в целях обеспечения публичных интересов, развития экономики и социально-культурной сферы и решения иных местных вопросов жизнедеятельности населения</a:t>
            </a:r>
            <a:endParaRPr lang="ru-RU" sz="1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214414" y="3714752"/>
            <a:ext cx="6643734" cy="714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Доходы бюджета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- поступающие в бюджет денежные средства, за исключением средств, являющихся в соответствии с Бюджетным кодексом Российской Федерации источниками финансирования дефицита бюджета</a:t>
            </a:r>
            <a:endParaRPr lang="ru-RU" sz="1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071670" y="4643446"/>
            <a:ext cx="6286544" cy="571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Расходы местного </a:t>
            </a:r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бюджета -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это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денежные средства, направленные на финансовое обеспечение задач и функций местного самоуправления</a:t>
            </a:r>
            <a:endParaRPr lang="ru-RU" sz="1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85984" y="5429264"/>
            <a:ext cx="6429420" cy="3571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Бюджетный дефицит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— превышение расходов бюджета над его доходами</a:t>
            </a:r>
            <a:endParaRPr lang="ru-RU" sz="14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571736" y="5929330"/>
            <a:ext cx="6357982" cy="4286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 err="1" smtClean="0">
                <a:solidFill>
                  <a:schemeClr val="tx2">
                    <a:lumMod val="25000"/>
                  </a:schemeClr>
                </a:solidFill>
              </a:rPr>
              <a:t>Профицит</a:t>
            </a:r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 </a:t>
            </a:r>
            <a:r>
              <a:rPr lang="ru-RU" sz="1400" b="1" u="sng" dirty="0" smtClean="0">
                <a:solidFill>
                  <a:schemeClr val="tx2">
                    <a:lumMod val="25000"/>
                  </a:schemeClr>
                </a:solidFill>
              </a:rPr>
              <a:t>бюджета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—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 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превышение </a:t>
            </a:r>
            <a:r>
              <a:rPr lang="ru-RU" sz="1400" dirty="0" smtClean="0">
                <a:solidFill>
                  <a:schemeClr val="tx2">
                    <a:lumMod val="25000"/>
                  </a:schemeClr>
                </a:solidFill>
              </a:rPr>
              <a:t>доходов бюджета над его расходами</a:t>
            </a:r>
            <a:endParaRPr lang="ru-RU" sz="1400" dirty="0">
              <a:solidFill>
                <a:schemeClr val="tx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2910" y="285728"/>
            <a:ext cx="8215370" cy="6286544"/>
          </a:xfrm>
        </p:spPr>
        <p:txBody>
          <a:bodyPr>
            <a:normAutofit/>
          </a:bodyPr>
          <a:lstStyle/>
          <a:p>
            <a:pPr algn="ctr"/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/>
            <a:r>
              <a:rPr lang="ru-RU" sz="29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rPr>
              <a:t>Структура доходов местного бюджета</a:t>
            </a:r>
            <a:endParaRPr lang="ru-RU" sz="29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25400" dir="5400000" algn="tl" rotWithShape="0">
                  <a:srgbClr val="000000">
                    <a:alpha val="43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2428860" y="3071810"/>
            <a:ext cx="56435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5429264"/>
            <a:ext cx="78581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dirty="0">
              <a:solidFill>
                <a:schemeClr val="tx2">
                  <a:lumMod val="2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C70BA816-727C-343C-D55B-F5AEB915BC7B}"/>
              </a:ext>
            </a:extLst>
          </p:cNvPr>
          <p:cNvSpPr txBox="1"/>
          <p:nvPr/>
        </p:nvSpPr>
        <p:spPr>
          <a:xfrm>
            <a:off x="1038936" y="3052308"/>
            <a:ext cx="48903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1643050"/>
            <a:ext cx="4643470" cy="7143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u="sng" dirty="0" smtClean="0">
                <a:solidFill>
                  <a:schemeClr val="tx2">
                    <a:lumMod val="25000"/>
                  </a:schemeClr>
                </a:solidFill>
              </a:rPr>
              <a:t>Доходы </a:t>
            </a:r>
            <a:r>
              <a:rPr lang="ru-RU" b="1" u="sng" dirty="0" smtClean="0">
                <a:solidFill>
                  <a:schemeClr val="tx2">
                    <a:lumMod val="25000"/>
                  </a:schemeClr>
                </a:solidFill>
              </a:rPr>
              <a:t> местного  бюджета</a:t>
            </a:r>
            <a:endParaRPr lang="ru-RU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71472" y="3286124"/>
            <a:ext cx="1928826" cy="20717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Налоговые доходы 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-доходы от поступления региональных и местных налогов  и сборов, а также пени и штрафов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214678" y="3571876"/>
            <a:ext cx="2714644" cy="26432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Неналоговые доходы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-доходы от использования имущества, находящегося в муниципальной собственности, от оказания платных услуг, доходы от продажи материальных и нематериальных активов, штрафы, санкции, возмещение ущерба 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500826" y="3143248"/>
            <a:ext cx="2286016" cy="24288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u="sng" dirty="0" smtClean="0">
                <a:solidFill>
                  <a:schemeClr val="tx2">
                    <a:lumMod val="25000"/>
                  </a:schemeClr>
                </a:solidFill>
              </a:rPr>
              <a:t>Безвозмездные поступления</a:t>
            </a:r>
            <a:r>
              <a:rPr lang="ru-RU" sz="1600" dirty="0" smtClean="0">
                <a:solidFill>
                  <a:schemeClr val="tx2">
                    <a:lumMod val="25000"/>
                  </a:schemeClr>
                </a:solidFill>
              </a:rPr>
              <a:t> -дотации, субсидии, субвенции из федерального бюджета и (или) из бюджетов субъектов РФ, иные межбюджетные трансферты </a:t>
            </a:r>
            <a:endParaRPr lang="ru-RU" sz="1600" dirty="0">
              <a:solidFill>
                <a:schemeClr val="tx2">
                  <a:lumMod val="25000"/>
                </a:schemeClr>
              </a:solidFill>
            </a:endParaRPr>
          </a:p>
        </p:txBody>
      </p:sp>
      <p:cxnSp>
        <p:nvCxnSpPr>
          <p:cNvPr id="19" name="Прямая соединительная линия 18"/>
          <p:cNvCxnSpPr>
            <a:stCxn id="14" idx="2"/>
            <a:endCxn id="15" idx="0"/>
          </p:cNvCxnSpPr>
          <p:nvPr/>
        </p:nvCxnSpPr>
        <p:spPr>
          <a:xfrm rot="5400000">
            <a:off x="2643174" y="1250141"/>
            <a:ext cx="928694" cy="31432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>
            <a:stCxn id="14" idx="2"/>
          </p:cNvCxnSpPr>
          <p:nvPr/>
        </p:nvCxnSpPr>
        <p:spPr>
          <a:xfrm rot="16200000" flipH="1">
            <a:off x="4089793" y="2946793"/>
            <a:ext cx="1214446" cy="357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>
            <a:stCxn id="14" idx="2"/>
          </p:cNvCxnSpPr>
          <p:nvPr/>
        </p:nvCxnSpPr>
        <p:spPr>
          <a:xfrm rot="16200000" flipH="1">
            <a:off x="5840024" y="1196562"/>
            <a:ext cx="785818" cy="310755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3624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Основные параметры бюджета Виллозского городского поселения на 2025 год и плановый период 2026-2027 г.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1" y="2428868"/>
          <a:ext cx="7358115" cy="30003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958"/>
                <a:gridCol w="1765158"/>
                <a:gridCol w="1379646"/>
                <a:gridCol w="1226353"/>
              </a:tblGrid>
              <a:tr h="600079">
                <a:tc row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Параметры бюджета, тыс. руб.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00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2025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2026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2027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Доходы бюджета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603 681,9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625 462,8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661 365,0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Расходы бюджета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746 719,9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521 014,3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573 424,5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Дефицит (-), профицит (+)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-143 037,9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91 423,3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59 269,5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10758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Структура доходов бюджета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Виллозского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городского поселения на 2025-2027 г.г.</a:t>
            </a:r>
            <a:endParaRPr lang="ru-RU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/>
        </p:nvGraphicFramePr>
        <p:xfrm>
          <a:off x="642910" y="2143116"/>
          <a:ext cx="8072494" cy="435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-99557"/>
            <a:ext cx="8072494" cy="689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99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ru-RU" sz="1400" dirty="0" smtClean="0">
              <a:solidFill>
                <a:srgbClr val="FF99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FF99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Администрация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городского поселения Ломоносовского района является администратором следующих видов доходов: госпошлина, плата за соц.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найм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административные платежи и сборы, прочие безвозмездные поступления.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Также  в местный бюджет поступают доходы, администраторами которых является ИФНС России  и Управление Федерального казначейства (налоговые доходы за исключением госпошлины).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местном бюджете предусмотрено поступление следующих видов доходов: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Налоговые доходы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налог на доходы физических лиц по нормативу 10%;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налог на имущество физических  лиц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земельный налог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госпошлина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акцизы на нефтепродукты (0,01239 % от транспортного налога)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единый сельскохозяйственный налог 30%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Неналоговые доходы:</a:t>
            </a:r>
            <a:endParaRPr kumimoji="0" lang="ru-RU" sz="1600" b="0" i="1" u="sng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- прочие поступления от использования имущества, находящегося в собственности поселения (арендная  плата за муниципальное имущество, арендная плата за землю,  плата за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соцнайм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по нормативу 50%;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доходы от продажи земельных участков, находящихся в собственности  поселения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административные платежи и сборы по нормативу 100%;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плата за негативное воздействие на окружающую среду 60%.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1" u="sng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3. Безвозмездные поступления:</a:t>
            </a:r>
            <a:endParaRPr kumimoji="0" lang="ru-RU" sz="1600" b="0" i="1" u="sng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прочие безвозмездные поступления 100%.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714356"/>
            <a:ext cx="7772400" cy="136245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Структура расходов бюджета Виллозского городского поселения на 2025 год и плановый период 2026-2027 г. г.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1" y="2428868"/>
          <a:ext cx="7358115" cy="3701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86958"/>
                <a:gridCol w="1765158"/>
                <a:gridCol w="1379646"/>
                <a:gridCol w="1226353"/>
              </a:tblGrid>
              <a:tr h="600079">
                <a:tc rowSpan="2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b="1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Наименование показателя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gridSpan="3"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ru-RU" sz="20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</a:rPr>
                        <a:t>Финансирование, тыс. руб.</a:t>
                      </a: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0007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2025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2026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2027 год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Программные расходы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659 656,8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438 246,3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490 444,9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err="1" smtClean="0">
                          <a:latin typeface="+mj-lt"/>
                        </a:rPr>
                        <a:t>Непрограммные</a:t>
                      </a:r>
                      <a:r>
                        <a:rPr lang="ru-RU" sz="2000" baseline="0" dirty="0" smtClean="0">
                          <a:latin typeface="+mj-lt"/>
                        </a:rPr>
                        <a:t> расходы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87 063,1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82 768,0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82 979,6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aseline="0" dirty="0" smtClean="0">
                          <a:latin typeface="+mj-lt"/>
                        </a:rPr>
                        <a:t>Условно утвержденные расходы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-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13 025,3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aseline="0" dirty="0" smtClean="0">
                          <a:latin typeface="+mj-lt"/>
                        </a:rPr>
                        <a:t>28 671,2</a:t>
                      </a:r>
                      <a:endParaRPr lang="ru-RU" sz="2000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600079">
                <a:tc>
                  <a:txBody>
                    <a:bodyPr/>
                    <a:lstStyle/>
                    <a:p>
                      <a:r>
                        <a:rPr lang="ru-RU" sz="2000" b="1" baseline="0" dirty="0" smtClean="0">
                          <a:latin typeface="+mj-lt"/>
                        </a:rPr>
                        <a:t>ВСЕГО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746 719,9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534 039,5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baseline="0" dirty="0" smtClean="0">
                          <a:latin typeface="+mj-lt"/>
                        </a:rPr>
                        <a:t>602 095,5</a:t>
                      </a:r>
                      <a:endParaRPr lang="ru-RU" sz="2000" b="1" baseline="0" dirty="0">
                        <a:latin typeface="+mj-lt"/>
                      </a:endParaRPr>
                    </a:p>
                  </a:txBody>
                  <a:tcPr>
                    <a:gradFill>
                      <a:gsLst>
                        <a:gs pos="26000">
                          <a:schemeClr val="accent3">
                            <a:lumMod val="60000"/>
                            <a:lumOff val="40000"/>
                          </a:schemeClr>
                        </a:gs>
                        <a:gs pos="26000">
                          <a:schemeClr val="accent4">
                            <a:lumMod val="40000"/>
                            <a:lumOff val="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71480"/>
            <a:ext cx="7772400" cy="1397884"/>
          </a:xfrm>
        </p:spPr>
        <p:txBody>
          <a:bodyPr/>
          <a:lstStyle/>
          <a:p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В бюджете </a:t>
            </a:r>
            <a:r>
              <a:rPr lang="ru-RU" sz="2800" dirty="0" err="1" smtClean="0">
                <a:solidFill>
                  <a:schemeClr val="tx2">
                    <a:lumMod val="50000"/>
                  </a:schemeClr>
                </a:solidFill>
              </a:rPr>
              <a:t>Виллозского</a:t>
            </a:r>
            <a:r>
              <a:rPr lang="ru-RU" sz="2800" dirty="0" smtClean="0">
                <a:solidFill>
                  <a:schemeClr val="tx2">
                    <a:lumMod val="50000"/>
                  </a:schemeClr>
                </a:solidFill>
              </a:rPr>
              <a:t> городского поселения предусмотрены расходы на реализацию муниципальных программ: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2510286"/>
          </a:xfrm>
        </p:spPr>
        <p:txBody>
          <a:bodyPr/>
          <a:lstStyle/>
          <a:p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На 2025 год- 659 656,8  тыс. руб.</a:t>
            </a:r>
          </a:p>
          <a:p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На 2026 год- 438 246,3 тыс. руб.</a:t>
            </a:r>
          </a:p>
          <a:p>
            <a:r>
              <a:rPr lang="ru-RU" sz="2400" dirty="0" smtClean="0">
                <a:solidFill>
                  <a:schemeClr val="tx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На 2027 год- 490 444,9 тыс. руб.</a:t>
            </a:r>
          </a:p>
          <a:p>
            <a:pPr algn="ctr"/>
            <a:endParaRPr lang="ru-RU" sz="2400" dirty="0" smtClean="0"/>
          </a:p>
          <a:p>
            <a:pPr algn="ctr"/>
            <a:endParaRPr lang="ru-RU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42852"/>
            <a:ext cx="7772400" cy="785818"/>
          </a:xfrm>
        </p:spPr>
        <p:txBody>
          <a:bodyPr/>
          <a:lstStyle/>
          <a:p>
            <a:pPr algn="ct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Распределение Расходов </a:t>
            </a:r>
            <a:r>
              <a:rPr lang="ru-RU" sz="2000" dirty="0" err="1" smtClean="0">
                <a:solidFill>
                  <a:schemeClr val="tx2">
                    <a:lumMod val="50000"/>
                  </a:schemeClr>
                </a:solidFill>
              </a:rPr>
              <a:t>Виллозского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 городского поселения  по разделам бюджетной классификации на 2025-2027 г.г. </a:t>
            </a:r>
            <a:endParaRPr lang="ru-RU" sz="200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2510286"/>
          </a:xfrm>
        </p:spPr>
        <p:txBody>
          <a:bodyPr/>
          <a:lstStyle/>
          <a:p>
            <a:pPr algn="ctr"/>
            <a:endParaRPr lang="ru-RU" sz="2400" dirty="0" smtClean="0"/>
          </a:p>
          <a:p>
            <a:pPr algn="ctr"/>
            <a:endParaRPr lang="ru-RU" sz="2400" dirty="0"/>
          </a:p>
        </p:txBody>
      </p:sp>
      <p:graphicFrame>
        <p:nvGraphicFramePr>
          <p:cNvPr id="4" name="Содержимое 7"/>
          <p:cNvGraphicFramePr>
            <a:graphicFrameLocks/>
          </p:cNvGraphicFramePr>
          <p:nvPr/>
        </p:nvGraphicFramePr>
        <p:xfrm>
          <a:off x="785786" y="1071546"/>
          <a:ext cx="7858180" cy="5650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1100"/>
                <a:gridCol w="942370"/>
                <a:gridCol w="1124768"/>
                <a:gridCol w="946934"/>
                <a:gridCol w="1143008"/>
              </a:tblGrid>
              <a:tr h="7268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Наименование направления расходования средств бюджета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Раздел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2025 г.,  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тыс. руб.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2026 г</a:t>
                      </a: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., тыс. руб.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2027 г., тыс.руб.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ОБЩЕГОСУДАРСТВЕННЫЕ ВОПРОСЫ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01 00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84357,0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80436,8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80818,0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НАЦИОНАЛЬНАЯ ОБОРОНА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02 00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380,3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414,8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7363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НАЦИОНАЛЬНАЯ БЕЗОПАСНОСТЬ И ПРАВООХРАНИТЕЛЬНАЯ ДЕЯТЕЛЬНОСТЬ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03 00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14805,0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9355,0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9355,0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НАЦИОНАЛЬНАЯ ЭКОНОМИКА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04 00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49257,9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51600,0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64291,4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841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ЖИЛИЩНО-КОММУНАЛЬНОЕ ХОЗЯЙСТВО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05 00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375710,3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213841,2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167393,6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ОХРАНА ОКРУЖАЮЩЕЙ СРЕДЫ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06 00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3200,0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1200,0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ОБРАЗОВАНИЕ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0700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530,0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580,0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630,0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КУЛЬТУРА, КИНЕМАТОГРАФИЯ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08 00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66384,6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51311,6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130381,6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СОЦИАЛЬНАЯ ПОЛИТИКА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19080,5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18560,5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18420,5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 ФИЗИЧЕСКАЯ КУЛЬТУРА И СПОРТ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11 00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132014,3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92714,3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101134,3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811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СРЕДСТВА МАССОВОЙ ИНФОРМАЦИИ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12 00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1000,0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1000,0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1000,0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6629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40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746719,8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521014,2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</a:rPr>
                        <a:t>573424,3</a:t>
                      </a:r>
                      <a:endParaRPr lang="ru-RU" sz="1400" dirty="0">
                        <a:solidFill>
                          <a:srgbClr val="00206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5720" y="1142984"/>
            <a:ext cx="6000792" cy="4429156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"Строительство, капитальный ремонт, ремонт и содержание автомобильных дорог общего пользования местного значения в населенных пунктах муниципального образования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области" 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Планируемый объем расходов: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36 500,0 тыс. руб.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31 450,0  тыс.руб.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37 000,0  тыс.руб.</a:t>
            </a:r>
          </a:p>
        </p:txBody>
      </p:sp>
      <p:pic>
        <p:nvPicPr>
          <p:cNvPr id="34818" name="Picture 2" descr="Дорожные работы. ремонт тротуаров асфальтовым катком, бетономешалкой и  уличные шлагбаумы. городские дороги обслуживания обслуживания машин  векторный концепт. иллюстрация ремонт дороги, строительство промышленности  | Премиум вектор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14744" y="3929066"/>
            <a:ext cx="5112990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6" y="857232"/>
            <a:ext cx="6643734" cy="3357586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"Социальная поддержка  и предоставление услуг отдельным категориям граждан  в муниципальном образовании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 " </a:t>
            </a:r>
          </a:p>
          <a:p>
            <a:pPr algn="r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 </a:t>
            </a:r>
          </a:p>
          <a:p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-2025 год – 11 580,0  тыс.руб.</a:t>
            </a:r>
          </a:p>
          <a:p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-2026 год – 12 030,0  тыс.руб.</a:t>
            </a:r>
          </a:p>
          <a:p>
            <a:pPr algn="r"/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-20276 год – 12 500,0  тыс.руб.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35842" name="Picture 2" descr="Городовиковский комплексный центр социального обслуживания населения |  Деятельность отделения социальной помощи на дому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643182"/>
            <a:ext cx="3714776" cy="37147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14546" y="857232"/>
            <a:ext cx="6643734" cy="335758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«Оформление права собственности и использование имущества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области»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950,0  тыс.руб.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920,0  тыс.руб.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860,0  тыс.руб.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0" name="Picture 6" descr="Муниципальная собственность картинки - 76 фот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786058"/>
            <a:ext cx="3286148" cy="32861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7224" y="928670"/>
            <a:ext cx="7358114" cy="3500462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"Энергосбережение и повышение энергетической эффективности на территории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области"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3 350,0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3 200,0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2 450,0  тыс.руб.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7890" name="Picture 2" descr="Энергосбережение :: ГУО &quot;Детский сад № 215 г.Минска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2786058"/>
            <a:ext cx="3918884" cy="3429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7358114" cy="385765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«Обеспечение устойчивого функционирования и развития  объектов коммунальной инфраструктуры муниципального образования 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области»</a:t>
            </a:r>
          </a:p>
          <a:p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</a:t>
            </a:r>
          </a:p>
          <a:p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95 600,0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34 800,0 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27 000,0  тыс.руб.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8914" name="Picture 2" descr="Картинки ЖКХ (45 фото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429000"/>
            <a:ext cx="3664369" cy="30718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8572560" cy="314327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"Благоустройство  и содержание  территории муниципального образования 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области"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146 242,8 тыс.руб., в т.ч. ОБ 1 289,9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174 838,0  тыс.руб. в т.ч. ОБ 1 056,5 тыс.руб.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98 594,8  тыс.руб.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8" name="Picture 2" descr="Комплексное благоустройство центральной части городского округа город  Фролово - Атлас успешных практик соучастия и вовлечения жителей в развитие  городской среды - 100 городских лидер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3571876"/>
            <a:ext cx="5500726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642918"/>
            <a:ext cx="8572560" cy="3643338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"Сохранение и развитие культуры и информационного (библиотечного) обслуживания на территории 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городского поселения Ломоносовского муниципального района Ленинградской области "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расходов: 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66 384,6 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руб., в том числе из ОБ 8 161,7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-2026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51 311,6 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руб., в том числе из ОБ 8 161,7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-2027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130 381,6 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руб., в том числе из ОБ 8 161,7 тыс. 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2" name="Picture 2" descr="Мультфильм Дети Учатся В Библиотеке — стоковая векторная графика и другие  изображения на тему Библиотека - Библиотека, Ребёнок, Образование - iStoc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3570" y="4500570"/>
            <a:ext cx="3071834" cy="2214578"/>
          </a:xfrm>
          <a:prstGeom prst="rect">
            <a:avLst/>
          </a:prstGeom>
          <a:noFill/>
        </p:spPr>
      </p:pic>
      <p:pic>
        <p:nvPicPr>
          <p:cNvPr id="40964" name="Picture 4" descr="Дом культуры гп. Виллози 2024 | ВКонтак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3643314"/>
            <a:ext cx="4286280" cy="1500198"/>
          </a:xfrm>
          <a:prstGeom prst="rect">
            <a:avLst/>
          </a:prstGeom>
          <a:noFill/>
        </p:spPr>
      </p:pic>
      <p:pic>
        <p:nvPicPr>
          <p:cNvPr id="40966" name="Picture 6" descr="Проект &quot;Устное народное творчество&quot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214818"/>
            <a:ext cx="1876425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857232"/>
            <a:ext cx="7500990" cy="3357586"/>
          </a:xfrm>
        </p:spPr>
        <p:txBody>
          <a:bodyPr>
            <a:noAutofit/>
          </a:bodyPr>
          <a:lstStyle/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"Развитие молодежной политики и спорта  в муниципальном образовании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области»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Планируемый объем расходов</a:t>
            </a: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132 014,3тыс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руб., 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2026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92 744,3тыс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</a:t>
            </a:r>
          </a:p>
          <a:p>
            <a:pPr algn="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10 1134,3тыс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</a:t>
            </a: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988" name="Picture 4" descr="Обучение по специальности «Физическая культура и спорт» — Московская  международная академия (ММА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928934"/>
            <a:ext cx="3143272" cy="333071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7858180" cy="321471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"Обеспечение безопасности на территории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 "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14 805,0 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9 355,0 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-2027 год –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9 355,0 тыс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3010" name="Picture 2" descr="Пожарная безопасность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786058"/>
            <a:ext cx="2689217" cy="378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785794"/>
            <a:ext cx="7858180" cy="3214710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"Регулирование градостроительной деятельности муниципального образования </a:t>
            </a:r>
            <a:r>
              <a:rPr lang="ru-RU" sz="20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Виллозское</a:t>
            </a:r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городское поселение Ломоносовского муниципального района Ленинградской области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":  </a:t>
            </a:r>
          </a:p>
          <a:p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-2024 год – 2 800,0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-2025 год – 1 900,0 тыс. руб.</a:t>
            </a:r>
          </a:p>
          <a:p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-2026 год – 1 7000,0 тыс. руб.</a:t>
            </a:r>
          </a:p>
          <a:p>
            <a:endParaRPr lang="ru-RU" sz="20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r"/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r"/>
            <a:endParaRPr lang="ru-RU" sz="20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4034" name="Picture 2" descr="Кадастровые работы: актуальность, необходимость, специфика » ИА &quot;РУСНОРД&quot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214686"/>
            <a:ext cx="4464804" cy="3262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034" y="714356"/>
            <a:ext cx="8358246" cy="5214974"/>
          </a:xfrm>
        </p:spPr>
        <p:txBody>
          <a:bodyPr>
            <a:noAutofit/>
          </a:bodyPr>
          <a:lstStyle/>
          <a:p>
            <a:pPr lvl="0"/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Муниципальная программа  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"Формирование комфортной городской среды </a:t>
            </a:r>
            <a:r>
              <a:rPr lang="ru-RU" sz="1800" b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Виллозского</a:t>
            </a:r>
            <a:r>
              <a:rPr lang="ru-RU" sz="18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городского поселения на 2018-2025 годы" в рамках реализации приоритетного проекта "Формирование комфортной городской среды" 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sz="1600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-на </a:t>
            </a:r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2025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год предусмотрено 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финансирование в сумме </a:t>
            </a:r>
          </a:p>
          <a:p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21 806,2 тыс. руб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на мероприятие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«Благоустройство 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общественной территории 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д. Малое </a:t>
            </a:r>
            <a:r>
              <a:rPr lang="ru-RU" sz="1600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Карлино</a:t>
            </a:r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между</a:t>
            </a:r>
          </a:p>
          <a:p>
            <a:r>
              <a:rPr lang="ru-RU" sz="1600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д. 18 и д. 18 к. 1».</a:t>
            </a:r>
          </a:p>
          <a:p>
            <a:pPr lvl="0" algn="r"/>
            <a:endParaRPr lang="ru-RU" sz="1800" dirty="0" smtClean="0"/>
          </a:p>
          <a:p>
            <a:pPr lvl="0" algn="r"/>
            <a:endParaRPr lang="ru-RU" sz="1800" dirty="0" smtClean="0"/>
          </a:p>
          <a:p>
            <a:endParaRPr lang="ru-RU" sz="1800" b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36866" name="AutoShape 2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Имущество Изображения – скачать бесплатно на Freepi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58" name="Picture 2" descr="Формирование комфортной городской среды :: Администрация поселка Кедровый  Красноярского кр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2143116"/>
            <a:ext cx="4023887" cy="3884569"/>
          </a:xfrm>
          <a:prstGeom prst="rect">
            <a:avLst/>
          </a:prstGeom>
          <a:noFill/>
        </p:spPr>
      </p:pic>
      <p:pic>
        <p:nvPicPr>
          <p:cNvPr id="45060" name="Picture 4" descr="Капитальный ремонт многоквартирных домов глазами детей рисунок на тему (45  фото) » рисунки для срисовки на Газ-квас.ком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88492" y="-30789802"/>
            <a:ext cx="20854982" cy="30918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337</TotalTime>
  <Words>1174</Words>
  <PresentationFormat>Экран (4:3)</PresentationFormat>
  <Paragraphs>247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24" baseType="lpstr">
      <vt:lpstr>Специальное оформление</vt:lpstr>
      <vt:lpstr>Поток</vt:lpstr>
      <vt:lpstr>Бюджет для граждан</vt:lpstr>
      <vt:lpstr>Слайд 2</vt:lpstr>
      <vt:lpstr>Слайд 3</vt:lpstr>
      <vt:lpstr>Слайд 4</vt:lpstr>
      <vt:lpstr>Слайд 5</vt:lpstr>
      <vt:lpstr>Основные параметры бюджета Виллозского городского поселения на 2025 год и плановый период 2026-2027 г. г.</vt:lpstr>
      <vt:lpstr>Структура доходов бюджета Виллозского городского поселения на 2025-2027 г.г.</vt:lpstr>
      <vt:lpstr>Слайд 8</vt:lpstr>
      <vt:lpstr>Структура расходов бюджета Виллозского городского поселения на 2025 год и плановый период 2026-2027 г. г.</vt:lpstr>
      <vt:lpstr>В бюджете Виллозского городского поселения предусмотрены расходы на реализацию муниципальных программ:</vt:lpstr>
      <vt:lpstr>Распределение Расходов Виллозского городского поселения  по разделам бюджетной классификации на 2025-2027 г.г. 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АЦК</dc:creator>
  <cp:lastModifiedBy>АЦК</cp:lastModifiedBy>
  <cp:revision>42</cp:revision>
  <dcterms:created xsi:type="dcterms:W3CDTF">2024-03-14T12:29:19Z</dcterms:created>
  <dcterms:modified xsi:type="dcterms:W3CDTF">2025-03-17T14:40:55Z</dcterms:modified>
</cp:coreProperties>
</file>